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</p:sldMasterIdLst>
  <p:notesMasterIdLst>
    <p:notesMasterId r:id="rId10"/>
  </p:notesMasterIdLst>
  <p:handoutMasterIdLst>
    <p:handoutMasterId r:id="rId11"/>
  </p:handoutMasterIdLst>
  <p:sldIdLst>
    <p:sldId id="407" r:id="rId2"/>
    <p:sldId id="497" r:id="rId3"/>
    <p:sldId id="498" r:id="rId4"/>
    <p:sldId id="499" r:id="rId5"/>
    <p:sldId id="500" r:id="rId6"/>
    <p:sldId id="503" r:id="rId7"/>
    <p:sldId id="501" r:id="rId8"/>
    <p:sldId id="504" r:id="rId9"/>
  </p:sldIdLst>
  <p:sldSz cx="9144000" cy="6858000" type="screen4x3"/>
  <p:notesSz cx="6662738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b361941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CCECFF"/>
    <a:srgbClr val="CCCCFF"/>
    <a:srgbClr val="FFFFCC"/>
    <a:srgbClr val="EAEAE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0" autoAdjust="0"/>
    <p:restoredTop sz="94867" autoAdjust="0"/>
  </p:normalViewPr>
  <p:slideViewPr>
    <p:cSldViewPr>
      <p:cViewPr>
        <p:scale>
          <a:sx n="90" d="100"/>
          <a:sy n="90" d="100"/>
        </p:scale>
        <p:origin x="-822" y="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12000"/>
    </p:cViewPr>
  </p:sorterViewPr>
  <p:notesViewPr>
    <p:cSldViewPr>
      <p:cViewPr varScale="1">
        <p:scale>
          <a:sx n="51" d="100"/>
          <a:sy n="51" d="100"/>
        </p:scale>
        <p:origin x="-2916" y="-102"/>
      </p:cViewPr>
      <p:guideLst>
        <p:guide orient="horz" pos="3120"/>
        <p:guide pos="209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885" cy="49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4347" y="0"/>
            <a:ext cx="2886885" cy="49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79"/>
            <a:ext cx="2886885" cy="49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4347" y="9409179"/>
            <a:ext cx="2886885" cy="49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2034FD-03C3-488F-9DB9-B4D072A53CB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26882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6885" cy="4951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347" y="0"/>
            <a:ext cx="2886885" cy="4951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D7A0DE-D1B4-4704-AA7F-D641A5B4BB4E}" type="datetimeFigureOut">
              <a:rPr lang="en-US" smtClean="0"/>
              <a:pPr/>
              <a:t>12/5/2012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1412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5973" y="4704590"/>
            <a:ext cx="5330793" cy="44578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79"/>
            <a:ext cx="2886885" cy="4951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347" y="9409179"/>
            <a:ext cx="2886885" cy="4951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699AA-2717-4B1F-819E-7709D6BA88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17415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10/16/08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7897812F-5001-4F9D-8A7A-88A28952C114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12/5/2012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12/5/2012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BFFF67D-890B-4D8C-8E21-7E4149AF18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12/5/2012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12/5/2012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BFFF67D-890B-4D8C-8E21-7E4149AF18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12/5/2012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12/5/2012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BFFF67D-890B-4D8C-8E21-7E4149AF18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70" r:id="rId4"/>
    <p:sldLayoutId id="2147483671" r:id="rId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09600" y="3352800"/>
            <a:ext cx="8153400" cy="2057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financial stability: some stylized facts about coordination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2200" dirty="0" smtClean="0"/>
              <a:t>International seminar on financial stability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000" dirty="0" smtClean="0"/>
              <a:t>Carlos E. Piñerúa</a:t>
            </a:r>
            <a:br>
              <a:rPr lang="en-US" sz="2000" dirty="0" smtClean="0"/>
            </a:br>
            <a:r>
              <a:rPr lang="en-US" sz="1300" dirty="0" smtClean="0"/>
              <a:t>country sector coordinator</a:t>
            </a:r>
            <a:endParaRPr lang="en-AU" sz="1300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553200" y="4953000"/>
            <a:ext cx="2286000" cy="533400"/>
          </a:xfrm>
        </p:spPr>
        <p:txBody>
          <a:bodyPr>
            <a:normAutofit fontScale="62500" lnSpcReduction="20000"/>
          </a:bodyPr>
          <a:lstStyle/>
          <a:p>
            <a:endParaRPr lang="en-US" sz="2400" dirty="0" smtClean="0"/>
          </a:p>
          <a:p>
            <a:r>
              <a:rPr lang="en-US" dirty="0" smtClean="0"/>
              <a:t>December 6,</a:t>
            </a:r>
            <a:r>
              <a:rPr lang="en-US" sz="2400" dirty="0" smtClean="0"/>
              <a:t> 2012, Bali</a:t>
            </a:r>
          </a:p>
          <a:p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888" y="6272213"/>
            <a:ext cx="1992312" cy="401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629400" y="5486400"/>
            <a:ext cx="2319338" cy="1184275"/>
            <a:chOff x="4167" y="3708"/>
            <a:chExt cx="1461" cy="506"/>
          </a:xfrm>
        </p:grpSpPr>
        <p:pic>
          <p:nvPicPr>
            <p:cNvPr id="2053" name="Picture 7" descr="CPS_ICON.wmf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7" y="3708"/>
              <a:ext cx="2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8" descr="TITLE.wmf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" y="3926"/>
              <a:ext cx="146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71600" y="4876800"/>
            <a:ext cx="8172400" cy="8283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292680" tIns="91440" rIns="274320" bIns="91440"/>
          <a:lstStyle/>
          <a:p>
            <a:pPr algn="l">
              <a:lnSpc>
                <a:spcPct val="100000"/>
              </a:lnSpc>
              <a:buClr>
                <a:srgbClr val="A2C816"/>
              </a:buClr>
              <a:buFont typeface="Wingdings 2" pitchFamily="18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Financial Stability--Some basic elements:</a:t>
            </a:r>
            <a:endParaRPr lang="en-US" sz="28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3600" b="1" i="1" dirty="0" smtClean="0"/>
              <a:t>Crisis Prevention</a:t>
            </a:r>
            <a:r>
              <a:rPr lang="en-US" sz="3600" dirty="0" smtClean="0"/>
              <a:t>: All about risk </a:t>
            </a:r>
            <a:r>
              <a:rPr lang="en-US" sz="3600" i="1" dirty="0" smtClean="0"/>
              <a:t>assessment</a:t>
            </a:r>
            <a:r>
              <a:rPr lang="en-US" sz="3600" dirty="0" smtClean="0"/>
              <a:t> and </a:t>
            </a:r>
            <a:r>
              <a:rPr lang="en-US" sz="3600" i="1" dirty="0" smtClean="0"/>
              <a:t>mitigation.</a:t>
            </a:r>
          </a:p>
          <a:p>
            <a:pPr>
              <a:buFont typeface="Wingdings" pitchFamily="2" charset="2"/>
              <a:buChar char="q"/>
            </a:pPr>
            <a:r>
              <a:rPr lang="en-US" sz="3600" b="1" i="1" dirty="0" smtClean="0"/>
              <a:t>Crisis Management</a:t>
            </a:r>
            <a:r>
              <a:rPr lang="en-US" sz="3600" dirty="0" smtClean="0"/>
              <a:t>: All about </a:t>
            </a:r>
            <a:r>
              <a:rPr lang="en-US" sz="3600" i="1" dirty="0" smtClean="0"/>
              <a:t>impact</a:t>
            </a:r>
            <a:r>
              <a:rPr lang="en-US" sz="3600" dirty="0" smtClean="0"/>
              <a:t> </a:t>
            </a:r>
            <a:r>
              <a:rPr lang="en-US" sz="3600" i="1" dirty="0" smtClean="0"/>
              <a:t>propagation.</a:t>
            </a:r>
          </a:p>
          <a:p>
            <a:pPr>
              <a:buFont typeface="Wingdings" pitchFamily="2" charset="2"/>
              <a:buChar char="q"/>
            </a:pPr>
            <a:r>
              <a:rPr lang="en-US" sz="3600" b="1" i="1" dirty="0" smtClean="0"/>
              <a:t>Crisis Resolution</a:t>
            </a:r>
            <a:r>
              <a:rPr lang="en-US" sz="3600" dirty="0" smtClean="0"/>
              <a:t>: All about </a:t>
            </a:r>
            <a:r>
              <a:rPr lang="en-US" sz="3600" i="1" dirty="0" smtClean="0"/>
              <a:t>restoration.</a:t>
            </a:r>
          </a:p>
          <a:p>
            <a:pPr>
              <a:buFont typeface="Wingdings" pitchFamily="2" charset="2"/>
              <a:buChar char="ü"/>
            </a:pPr>
            <a:r>
              <a:rPr lang="en-US" sz="3600" i="1" dirty="0" smtClean="0"/>
              <a:t>All of them are about </a:t>
            </a:r>
            <a:r>
              <a:rPr lang="en-US" sz="3600" b="1" i="1" dirty="0" smtClean="0"/>
              <a:t>Coordination…</a:t>
            </a:r>
            <a:r>
              <a:rPr lang="en-US" sz="3600" i="1" dirty="0" smtClean="0"/>
              <a:t>but also about </a:t>
            </a:r>
            <a:r>
              <a:rPr lang="en-US" sz="3600" b="1" i="1" dirty="0" smtClean="0"/>
              <a:t>incentives.</a:t>
            </a:r>
            <a:endParaRPr lang="en-US" sz="36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macro-prudential policy (I):prevention  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7085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b="1" i="1" dirty="0" smtClean="0"/>
              <a:t>Definition</a:t>
            </a:r>
            <a:r>
              <a:rPr lang="en-US" sz="2800" dirty="0" smtClean="0"/>
              <a:t>: “…</a:t>
            </a:r>
            <a:r>
              <a:rPr lang="en-US" sz="2800" i="1" dirty="0" smtClean="0"/>
              <a:t>policies to address the risk of developments that threaten the stability of the financial system as a whole and consequently the </a:t>
            </a:r>
            <a:r>
              <a:rPr lang="en-US" sz="2800" b="1" i="1" dirty="0" smtClean="0"/>
              <a:t>broader economy</a:t>
            </a:r>
            <a:r>
              <a:rPr lang="en-US" sz="2800" dirty="0" smtClean="0"/>
              <a:t>.”</a:t>
            </a:r>
          </a:p>
          <a:p>
            <a:pPr>
              <a:buFont typeface="Wingdings" pitchFamily="2" charset="2"/>
              <a:buChar char="q"/>
            </a:pPr>
            <a:r>
              <a:rPr lang="en-US" sz="2800" b="1" i="1" dirty="0" smtClean="0"/>
              <a:t>Why?: </a:t>
            </a:r>
            <a:r>
              <a:rPr lang="en-US" sz="2800" dirty="0" smtClean="0"/>
              <a:t>“fallacy of composition”: micro-prudential regulation is necessary but not sufficient to deal with systemic risk (e.g. capital requirements in times of distress; capital inflows; fiscal dominance; etc.)</a:t>
            </a:r>
            <a:endParaRPr lang="en-US" sz="2800" b="1" i="1" dirty="0" smtClean="0"/>
          </a:p>
          <a:p>
            <a:pPr lvl="1">
              <a:buFont typeface="Wingdings" pitchFamily="2" charset="2"/>
              <a:buChar char="Ø"/>
            </a:pP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macro-prudential policy (II): Framework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7085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i="1" dirty="0" smtClean="0"/>
              <a:t>What is Needed, broadly: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i="1" dirty="0" smtClean="0"/>
              <a:t>Access to information to enable swift response.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i="1" dirty="0" smtClean="0"/>
              <a:t>Expertise in assessing risks.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i="1" dirty="0" smtClean="0"/>
              <a:t>Policy tools available.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i="1" dirty="0" smtClean="0"/>
              <a:t>Consistency of mandate with policy challenge. 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i="1" dirty="0" smtClean="0"/>
              <a:t>Right incentives to mitigate risks (transparency and accountability).</a:t>
            </a:r>
          </a:p>
          <a:p>
            <a:pPr lvl="1">
              <a:buFont typeface="Wingdings" pitchFamily="2" charset="2"/>
              <a:buChar char="v"/>
            </a:pPr>
            <a:r>
              <a:rPr lang="en-US" sz="3200" i="1" dirty="0" smtClean="0"/>
              <a:t>Finally, coordination in response.</a:t>
            </a:r>
          </a:p>
          <a:p>
            <a:pPr lvl="1">
              <a:buNone/>
            </a:pPr>
            <a:endParaRPr lang="en-US" sz="3200" b="1" i="1" dirty="0" smtClean="0"/>
          </a:p>
          <a:p>
            <a:pPr lvl="1">
              <a:buFont typeface="Wingdings" pitchFamily="2" charset="2"/>
              <a:buChar char="Ø"/>
            </a:pPr>
            <a:endParaRPr lang="en-US" sz="3200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macro-prudential policy (III): Coordination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70852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b="1" i="1" dirty="0" smtClean="0"/>
              <a:t>Goal: No delay in taking decisions!</a:t>
            </a:r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So, to Integrate or to Separate (no “cookie-cutter” approach, for sure):</a:t>
            </a:r>
          </a:p>
          <a:p>
            <a:pPr lvl="1">
              <a:buFont typeface="Wingdings" pitchFamily="2" charset="2"/>
              <a:buChar char="v"/>
            </a:pPr>
            <a:r>
              <a:rPr lang="en-US" sz="2400" b="1" i="1" dirty="0" smtClean="0"/>
              <a:t>Full Separation: </a:t>
            </a:r>
          </a:p>
          <a:p>
            <a:pPr lvl="2">
              <a:buFont typeface="Wingdings" pitchFamily="2" charset="2"/>
              <a:buChar char="v"/>
            </a:pPr>
            <a:r>
              <a:rPr lang="en-US" i="1" dirty="0" smtClean="0"/>
              <a:t>The Good: </a:t>
            </a:r>
          </a:p>
          <a:p>
            <a:pPr lvl="3">
              <a:buFont typeface="Wingdings" pitchFamily="2" charset="2"/>
              <a:buChar char="ü"/>
            </a:pPr>
            <a:r>
              <a:rPr lang="en-US" sz="2400" i="1" dirty="0" smtClean="0"/>
              <a:t>Segmented (or distributed) decision making, but more individual accountability (all for one, one for all); good for independence; </a:t>
            </a:r>
          </a:p>
          <a:p>
            <a:pPr lvl="2">
              <a:buClr>
                <a:srgbClr val="F0A22E"/>
              </a:buClr>
              <a:buFont typeface="Wingdings" pitchFamily="2" charset="2"/>
              <a:buChar char="v"/>
            </a:pPr>
            <a:r>
              <a:rPr lang="en-US" i="1" dirty="0" smtClean="0">
                <a:solidFill>
                  <a:srgbClr val="4E3B30"/>
                </a:solidFill>
              </a:rPr>
              <a:t>The Bad: </a:t>
            </a:r>
          </a:p>
          <a:p>
            <a:pPr lvl="3">
              <a:buFont typeface="Wingdings" pitchFamily="2" charset="2"/>
              <a:buChar char="ü"/>
            </a:pPr>
            <a:r>
              <a:rPr lang="en-US" sz="2400" i="1" dirty="0" smtClean="0"/>
              <a:t>information sharing an issue (regulatory arbitrage); lack of global accountability another (inaction); risk of overreaction.</a:t>
            </a:r>
          </a:p>
          <a:p>
            <a:pPr lvl="1">
              <a:buNone/>
            </a:pPr>
            <a:endParaRPr lang="en-US" sz="3200" b="1" i="1" dirty="0" smtClean="0"/>
          </a:p>
          <a:p>
            <a:pPr lvl="1">
              <a:buFont typeface="Wingdings" pitchFamily="2" charset="2"/>
              <a:buChar char="Ø"/>
            </a:pPr>
            <a:endParaRPr lang="en-US" sz="3200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FF0000"/>
                </a:solidFill>
              </a:rPr>
              <a:t>macro-prudential policy (IV): Coordination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708525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sz="3200" b="1" i="1" dirty="0" smtClean="0"/>
              <a:t>Full Integration: If so, 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b="1" i="1" dirty="0" smtClean="0"/>
              <a:t>Single entity (central bank):</a:t>
            </a:r>
          </a:p>
          <a:p>
            <a:pPr lvl="2">
              <a:buClr>
                <a:srgbClr val="F0A22E"/>
              </a:buClr>
              <a:buFont typeface="Wingdings" pitchFamily="2" charset="2"/>
              <a:buChar char="v"/>
            </a:pPr>
            <a:r>
              <a:rPr lang="en-US" sz="2000" i="1" dirty="0" smtClean="0"/>
              <a:t>The Good: </a:t>
            </a:r>
          </a:p>
          <a:p>
            <a:pPr lvl="3">
              <a:buClr>
                <a:srgbClr val="F0A22E"/>
              </a:buClr>
              <a:buFont typeface="Wingdings" pitchFamily="2" charset="2"/>
              <a:buChar char="ü"/>
            </a:pPr>
            <a:r>
              <a:rPr lang="en-US" i="1" dirty="0" smtClean="0"/>
              <a:t>Expertise, tools, and quick to react; full accountability and independence; proper policy incentives (LLR).</a:t>
            </a:r>
          </a:p>
          <a:p>
            <a:pPr lvl="2">
              <a:buClr>
                <a:srgbClr val="F0A22E"/>
              </a:buClr>
              <a:buFont typeface="Wingdings" pitchFamily="2" charset="2"/>
              <a:buChar char="v"/>
            </a:pPr>
            <a:r>
              <a:rPr lang="en-US" i="1" dirty="0" smtClean="0">
                <a:solidFill>
                  <a:srgbClr val="4E3B30"/>
                </a:solidFill>
              </a:rPr>
              <a:t>The Bad: </a:t>
            </a:r>
          </a:p>
          <a:p>
            <a:pPr lvl="3">
              <a:buFont typeface="Wingdings" pitchFamily="2" charset="2"/>
              <a:buChar char="ü"/>
            </a:pPr>
            <a:r>
              <a:rPr lang="en-US" i="1" dirty="0" smtClean="0"/>
              <a:t>Cross-policy failures; unchallenged authority; not all tools available.</a:t>
            </a:r>
          </a:p>
          <a:p>
            <a:pPr lvl="1">
              <a:buFont typeface="Wingdings" pitchFamily="2" charset="2"/>
              <a:buChar char="q"/>
            </a:pPr>
            <a:r>
              <a:rPr lang="en-US" sz="2400" b="1" i="1" dirty="0" smtClean="0"/>
              <a:t>Committee (Forum):</a:t>
            </a:r>
          </a:p>
          <a:p>
            <a:pPr lvl="2">
              <a:buClr>
                <a:srgbClr val="F0A22E"/>
              </a:buClr>
              <a:buFont typeface="Wingdings" pitchFamily="2" charset="2"/>
              <a:buChar char="v"/>
            </a:pPr>
            <a:r>
              <a:rPr lang="en-US" sz="2000" i="1" dirty="0" smtClean="0"/>
              <a:t>The Good: </a:t>
            </a:r>
          </a:p>
          <a:p>
            <a:pPr lvl="3">
              <a:buClr>
                <a:srgbClr val="F0A22E"/>
              </a:buClr>
              <a:buFont typeface="Wingdings" pitchFamily="2" charset="2"/>
              <a:buChar char="ü"/>
            </a:pPr>
            <a:r>
              <a:rPr lang="en-US" i="1" dirty="0" smtClean="0"/>
              <a:t>Views are challenged; common accountability without affecting independence; more tools available.</a:t>
            </a:r>
          </a:p>
          <a:p>
            <a:pPr lvl="2">
              <a:buClr>
                <a:srgbClr val="F0A22E"/>
              </a:buClr>
              <a:buFont typeface="Wingdings" pitchFamily="2" charset="2"/>
              <a:buChar char="v"/>
            </a:pPr>
            <a:r>
              <a:rPr lang="en-US" i="1" dirty="0" smtClean="0">
                <a:solidFill>
                  <a:srgbClr val="4E3B30"/>
                </a:solidFill>
              </a:rPr>
              <a:t>The Bad: </a:t>
            </a:r>
          </a:p>
          <a:p>
            <a:pPr lvl="3">
              <a:buFont typeface="Wingdings" pitchFamily="2" charset="2"/>
              <a:buChar char="ü"/>
            </a:pPr>
            <a:r>
              <a:rPr lang="en-US" i="1" dirty="0" smtClean="0"/>
              <a:t>Who heads it? hat happens with there is disagreement? (risk of delays); more open to pressures (inside and outside).</a:t>
            </a:r>
          </a:p>
          <a:p>
            <a:pPr lvl="1">
              <a:buNone/>
            </a:pPr>
            <a:endParaRPr lang="en-US" sz="3200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Financial Stability—A word about crisis management:</a:t>
            </a:r>
            <a:endParaRPr lang="en-US" sz="28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en-US" sz="4000" b="1" i="1" dirty="0" smtClean="0"/>
              <a:t>Crisis Management not for the faint of heart…</a:t>
            </a:r>
          </a:p>
          <a:p>
            <a:pPr>
              <a:buFont typeface="Wingdings" pitchFamily="2" charset="2"/>
              <a:buChar char="q"/>
            </a:pPr>
            <a:r>
              <a:rPr lang="en-US" sz="4000" b="1" i="1" dirty="0" smtClean="0"/>
              <a:t>Coordination might be even more critical…</a:t>
            </a:r>
          </a:p>
          <a:p>
            <a:pPr>
              <a:buFont typeface="Wingdings" pitchFamily="2" charset="2"/>
              <a:buChar char="q"/>
            </a:pPr>
            <a:r>
              <a:rPr lang="en-US" sz="4000" b="1" i="1" dirty="0" smtClean="0"/>
              <a:t>Different skills and tools…thus different (separate) framework required…</a:t>
            </a:r>
          </a:p>
          <a:p>
            <a:pPr>
              <a:buFont typeface="Wingdings" pitchFamily="2" charset="2"/>
              <a:buChar char="q"/>
            </a:pPr>
            <a:r>
              <a:rPr lang="en-US" sz="4000" b="1" i="1" dirty="0" smtClean="0"/>
              <a:t>Ministries of Finance have bigger role.</a:t>
            </a:r>
            <a:endParaRPr lang="en-US" sz="4000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8000" i="1" dirty="0" err="1" smtClean="0"/>
              <a:t>Terima</a:t>
            </a:r>
            <a:r>
              <a:rPr lang="en-US" sz="8000" i="1" dirty="0" smtClean="0"/>
              <a:t> </a:t>
            </a:r>
            <a:r>
              <a:rPr lang="en-US" sz="8000" i="1" dirty="0" err="1" smtClean="0"/>
              <a:t>Kasih</a:t>
            </a:r>
            <a:r>
              <a:rPr lang="en-US" sz="8000" i="1" dirty="0" smtClean="0"/>
              <a:t>!</a:t>
            </a:r>
            <a:endParaRPr lang="en-US" sz="8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FF67D-890B-4D8C-8E21-7E4149AF18B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3854</TotalTime>
  <Words>420</Words>
  <Application>Microsoft Office PowerPoint</Application>
  <PresentationFormat>On-screen Show (4:3)</PresentationFormat>
  <Paragraphs>54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financial stability: some stylized facts about coordination  International seminar on financial stability   Carlos E. Piñerúa country sector coordinator</vt:lpstr>
      <vt:lpstr>Financial Stability--Some basic elements:</vt:lpstr>
      <vt:lpstr>macro-prudential policy (I):prevention  </vt:lpstr>
      <vt:lpstr>macro-prudential policy (II): Framework</vt:lpstr>
      <vt:lpstr>macro-prudential policy (III): Coordination</vt:lpstr>
      <vt:lpstr>macro-prudential policy (IV): Coordination</vt:lpstr>
      <vt:lpstr>Financial Stability—A word about crisis management:</vt:lpstr>
      <vt:lpstr>Slide 8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wb241999</dc:creator>
  <cp:lastModifiedBy>user</cp:lastModifiedBy>
  <cp:revision>296</cp:revision>
  <dcterms:created xsi:type="dcterms:W3CDTF">2007-02-20T09:34:10Z</dcterms:created>
  <dcterms:modified xsi:type="dcterms:W3CDTF">2012-12-05T01:22:46Z</dcterms:modified>
</cp:coreProperties>
</file>